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70" r:id="rId4"/>
    <p:sldId id="262" r:id="rId5"/>
    <p:sldId id="271" r:id="rId6"/>
    <p:sldId id="273" r:id="rId7"/>
    <p:sldId id="272" r:id="rId8"/>
    <p:sldId id="275" r:id="rId9"/>
    <p:sldId id="27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7"/>
    <a:srgbClr val="00AEEF"/>
    <a:srgbClr val="189AA2"/>
    <a:srgbClr val="EE4024"/>
    <a:srgbClr val="1CC0DD"/>
    <a:srgbClr val="FAB018"/>
    <a:srgbClr val="D6009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018E-762B-4726-99A9-1D30704BE2B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0422-68A8-4FC3-85D9-0F56CFCE8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9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80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85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58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99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86147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9770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097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2260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1393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04596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1999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97681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50469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4076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0462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687-AC4B-4134-9C52-8ABE0F3C372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4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B191F88-C5FB-40BB-A2A9-AC99EC3184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"/>
            <a:ext cx="9289032" cy="6885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A8913A-A5AA-4FE9-AD21-7CCD8A99F4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-2115616"/>
            <a:ext cx="9793088" cy="95206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6F64A25-FD6A-4010-9CD4-CC89369C21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75" y="317527"/>
            <a:ext cx="6034042" cy="40440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094FDB0-68E1-432F-B299-AC83163763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9294" y="1340768"/>
            <a:ext cx="1345412" cy="468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F2B322D-7B78-407E-AC59-93C814597A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262" y="836712"/>
            <a:ext cx="2331000" cy="58708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1BC2264-3FDF-4F05-A43B-AD311F079A6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71" y="5589239"/>
            <a:ext cx="1481692" cy="1166377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1285860"/>
            <a:ext cx="3786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Управление Федеральной службы по надзору в сфере связи,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информационных технологий и массовых коммуникаций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по Республике Бурятия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6809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C963957-4DBB-4AEF-B2E5-E4AD01866A56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9D82A51-63A0-4FFB-8283-FFD6FEE18C12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D80F29E-F8EB-4CCD-A010-78A2730CC2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260648"/>
            <a:ext cx="2933697" cy="280831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C0D2588-255F-420E-ABE7-855CB9836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2558"/>
            <a:ext cx="2933697" cy="280831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9F3CB47-94FE-4574-B33E-901652BCDE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0648"/>
            <a:ext cx="2933697" cy="28083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0136" y="3140968"/>
            <a:ext cx="2933697" cy="2808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6178DD-8372-49D0-BC4D-0E8771D398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48679"/>
            <a:ext cx="1952282" cy="1740817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48C189E-60A9-45C9-BE60-378C391E639E}"/>
              </a:ext>
            </a:extLst>
          </p:cNvPr>
          <p:cNvSpPr/>
          <p:nvPr/>
        </p:nvSpPr>
        <p:spPr>
          <a:xfrm>
            <a:off x="713075" y="2708921"/>
            <a:ext cx="1407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КРАЖА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ИМУЩЕСТВА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784596-E441-49B6-89B2-FBE6B4D7A2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6041" y="867293"/>
            <a:ext cx="2295872" cy="1565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88293F-B515-49ED-ADA0-11AAB23AE0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6131" y="195007"/>
            <a:ext cx="1225153" cy="2291862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94C9EEB-A1A6-4DDA-AD76-0E030F4F20F3}"/>
              </a:ext>
            </a:extLst>
          </p:cNvPr>
          <p:cNvSpPr/>
          <p:nvPr/>
        </p:nvSpPr>
        <p:spPr>
          <a:xfrm>
            <a:off x="3979210" y="2718183"/>
            <a:ext cx="1334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ФЕЙКОВЫЙ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АККАУНТ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02FB480-355E-4436-AF56-08D3058DD0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3543" y="776081"/>
            <a:ext cx="2295872" cy="15650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BF2ACAE-362E-4C77-813A-708AF769D50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3693" y="-1137587"/>
            <a:ext cx="1291763" cy="113724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3E7FD31-B96D-4F24-AAA8-7D750DC1C9BB}"/>
              </a:ext>
            </a:extLst>
          </p:cNvPr>
          <p:cNvSpPr/>
          <p:nvPr/>
        </p:nvSpPr>
        <p:spPr>
          <a:xfrm>
            <a:off x="6439722" y="2708920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НАВЯЗЧИВАЯ РЕКЛАМА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 ЗВОНКИ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3BED571C-1907-42C6-A70B-C09F1699F489}"/>
              </a:ext>
            </a:extLst>
          </p:cNvPr>
          <p:cNvSpPr/>
          <p:nvPr/>
        </p:nvSpPr>
        <p:spPr>
          <a:xfrm>
            <a:off x="16726" y="5622894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МОГУТ СОБРАТЬ И ПРОДАТЬ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ИНФОРМАЦИЮ О ТЕБЕ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561" y="3544788"/>
            <a:ext cx="1591009" cy="191697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5F32B86-E0B4-4BB8-BB7D-E03C0C6E5E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8216" y="3142878"/>
            <a:ext cx="2933697" cy="280831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436EC482-83D3-4B37-B4C7-693A97239A5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21308" y="3605507"/>
            <a:ext cx="1131788" cy="3723895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839347B2-3AF2-41D9-8B07-31160B06E22B}"/>
              </a:ext>
            </a:extLst>
          </p:cNvPr>
          <p:cNvSpPr/>
          <p:nvPr/>
        </p:nvSpPr>
        <p:spPr>
          <a:xfrm>
            <a:off x="3044662" y="563215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ТВОИ ФОТО И ВИДЕО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СКОПИРУЮТ БЕЗ РАЗРЕШЕНИЯ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F85F1F7-B91A-4327-A678-F3803DB97E7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89430" y="3605507"/>
            <a:ext cx="1965494" cy="372556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45D2BC9B-8764-4B9B-A25E-E9617FF7F6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568" y="3140968"/>
            <a:ext cx="2933697" cy="2808312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32C5EB4D-ACC9-4851-B8BF-94123F07BBE1}"/>
              </a:ext>
            </a:extLst>
          </p:cNvPr>
          <p:cNvSpPr/>
          <p:nvPr/>
        </p:nvSpPr>
        <p:spPr>
          <a:xfrm>
            <a:off x="6612847" y="5622893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ТЫ МОЖЕШЬ СТАТЬ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ОБЪЕКТОМ СЛЕЖКИ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A5E1A3A-9A32-40CD-9FCA-510B7DC1EF8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79756" y="3733687"/>
            <a:ext cx="2199660" cy="149947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0EFDFFE-AF88-49C9-9492-E44F350F063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00676" y="3515258"/>
            <a:ext cx="757819" cy="114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574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694 L -0.03958 -0.00671 C -0.03923 0.00509 -0.03923 0.01713 -0.03854 0.02917 C -0.03854 0.03056 -0.03784 0.03171 -0.0375 0.03334 C -0.03715 0.03634 -0.0368 0.03982 -0.03646 0.04306 C -0.03402 0.03796 -0.03437 0.03959 -0.03333 0.03334 C -0.03333 0.03218 -0.03246 0.02315 -0.03125 0.02084 C -0.03055 0.01898 -0.02899 0.01806 -0.02812 0.01667 C -0.02725 0.01482 -0.02673 0.01296 -0.02604 0.01111 C -0.02517 0.0081 -0.02465 0.00417 -0.02396 0.00139 C -0.01944 0.00741 -0.02135 0.00347 -0.01875 0.01389 L -0.01771 0.01806 L -0.01666 0.02222 C -0.01666 0.02292 -0.0151 0.03866 -0.01458 0.04028 C -0.01389 0.04306 -0.01093 0.04653 -0.00937 0.04861 C -0.00902 0.04584 -0.00868 0.04306 -0.00833 0.04028 C -0.00798 0.03658 -0.00781 0.03264 -0.00729 0.02917 C -0.00711 0.02755 -0.00659 0.02639 -0.00625 0.025 C -0.0059 0.02315 -0.00573 0.02107 -0.00521 0.01945 C -0.00434 0.01505 -0.00312 0.01111 -0.00208 0.00695 C -0.00086 0.00162 -0.00156 0.00394 -3.05556E-6 -1.85185E-6 " pathEditMode="relative" rAng="0" ptsTypes="AAAAAAAAAAAAAAAAAAAAA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12616 L 0.00642 0.5678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5" grpId="0"/>
      <p:bldP spid="56" grpId="0"/>
      <p:bldP spid="77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C204AA-4A69-4AE9-B5AE-A6DFE7574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53" b="8254"/>
          <a:stretch/>
        </p:blipFill>
        <p:spPr>
          <a:xfrm>
            <a:off x="785464" y="742806"/>
            <a:ext cx="7573071" cy="417172"/>
          </a:xfrm>
          <a:prstGeom prst="rect">
            <a:avLst/>
          </a:prstGeom>
          <a:ln>
            <a:solidFill>
              <a:srgbClr val="00AEEF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98CE11-B0A5-473A-82BD-EA2CA1C4B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2" t="28783" r="1004"/>
          <a:stretch/>
        </p:blipFill>
        <p:spPr>
          <a:xfrm>
            <a:off x="1331640" y="1873126"/>
            <a:ext cx="5528036" cy="40240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A5ADF87-BF39-4E4B-A70E-61EAD8A00E76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AD86656-4834-4A9A-8B01-3F65FB25CCF4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5B81257-A172-4F7B-84F3-B805C25B6DCD}"/>
              </a:ext>
            </a:extLst>
          </p:cNvPr>
          <p:cNvSpPr/>
          <p:nvPr/>
        </p:nvSpPr>
        <p:spPr>
          <a:xfrm>
            <a:off x="2295458" y="2204864"/>
            <a:ext cx="364469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4A97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Береги свои персональные данные!</a:t>
            </a:r>
            <a:endParaRPr lang="ru-RU" sz="3600" dirty="0">
              <a:solidFill>
                <a:srgbClr val="004A97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44B243C-6EB1-4B95-9A3E-7D2FCF1FA2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563398"/>
            <a:ext cx="3039194" cy="504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293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1B58B8-501D-41FE-8607-D508FBC5E4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218" y="1355688"/>
            <a:ext cx="8595564" cy="46656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A5CABA6-9321-4D5C-BEA1-F03AFBAB8CE5}"/>
              </a:ext>
            </a:extLst>
          </p:cNvPr>
          <p:cNvSpPr/>
          <p:nvPr/>
        </p:nvSpPr>
        <p:spPr>
          <a:xfrm>
            <a:off x="4469430" y="257969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757CD2C-1859-45AA-8A28-3C4DF2D77D83}"/>
              </a:ext>
            </a:extLst>
          </p:cNvPr>
          <p:cNvSpPr/>
          <p:nvPr/>
        </p:nvSpPr>
        <p:spPr>
          <a:xfrm>
            <a:off x="4644008" y="162285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89AA2"/>
                </a:solidFill>
                <a:latin typeface="Arial Narrow" panose="020B0606020202030204" pitchFamily="34" charset="0"/>
              </a:rPr>
              <a:t>СОСТОЯНИЕ ЗДОРОВЬЯ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EECB8DA-E250-41A7-8FF2-60A9B56E73CE}"/>
              </a:ext>
            </a:extLst>
          </p:cNvPr>
          <p:cNvSpPr/>
          <p:nvPr/>
        </p:nvSpPr>
        <p:spPr>
          <a:xfrm>
            <a:off x="598543" y="2402885"/>
            <a:ext cx="2893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ПЕРСОНАЛЬНЫЕ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6E35424-A16C-4407-9189-0A17ADC335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692" y="1839688"/>
            <a:ext cx="1111589" cy="1164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36D75F4-60FE-40F2-BF79-12FB592941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6907" y="599818"/>
            <a:ext cx="2425714" cy="10471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EB360177-29B4-4E67-AB95-13E97F442E71}"/>
              </a:ext>
            </a:extLst>
          </p:cNvPr>
          <p:cNvSpPr/>
          <p:nvPr/>
        </p:nvSpPr>
        <p:spPr>
          <a:xfrm>
            <a:off x="5148064" y="3487704"/>
            <a:ext cx="203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ФАМИЛИЯ, ИМЯ,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ДАТА РОЖДЕНИЯ,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НОМЕР ТЕЛЕФОНА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043C6A9C-297D-4622-B347-64CD0D4FA3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1092" y="3575116"/>
            <a:ext cx="1251083" cy="119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D5369F0-3DBB-49CC-BA18-6A2A5E677FA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65607" y="3639888"/>
            <a:ext cx="728438" cy="972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05359692-4D44-4708-A2B6-AE79E1FCC0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608" y="3978137"/>
            <a:ext cx="728438" cy="972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9B257690-4274-4800-BDA6-5A188CAF3C7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608" y="4278765"/>
            <a:ext cx="728438" cy="972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2627EF05-8D3A-42EB-AF45-59DB83DA90F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608" y="4598148"/>
            <a:ext cx="728438" cy="9720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2B2ABCB5-598E-4A02-A85F-CD55A107FFEF}"/>
              </a:ext>
            </a:extLst>
          </p:cNvPr>
          <p:cNvSpPr/>
          <p:nvPr/>
        </p:nvSpPr>
        <p:spPr>
          <a:xfrm>
            <a:off x="4283968" y="5095979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ОТПЕЧАТКИ ПАЛЬЦЕВ, </a:t>
            </a:r>
          </a:p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ФОТОГРАФИЯ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6804557A-8F2B-4DB3-A4B8-236A3CE992C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8250" y="5103263"/>
            <a:ext cx="816648" cy="13239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BF71138-5870-4124-A07F-86D49392E78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6499" y="5583871"/>
            <a:ext cx="596797" cy="77989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BF25857-7B9D-4F9D-954B-D3E8DE7172D2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0853AD7-3FB3-477F-A478-F6F3D535F54E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2184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5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575C2C-1547-4BE8-921C-17F6D15A4864}"/>
              </a:ext>
            </a:extLst>
          </p:cNvPr>
          <p:cNvSpPr txBox="1"/>
          <p:nvPr/>
        </p:nvSpPr>
        <p:spPr>
          <a:xfrm>
            <a:off x="1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AEEF"/>
                </a:solidFill>
                <a:latin typeface="Segoe Print" panose="02000600000000000000" pitchFamily="2" charset="0"/>
              </a:rPr>
              <a:t>Что такое персональные данные?</a:t>
            </a:r>
            <a:endParaRPr lang="ru-RU" sz="2400" b="1" dirty="0">
              <a:solidFill>
                <a:srgbClr val="00AEEF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A9350C-74CB-412C-8334-FAF8477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690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F8B1CE-55C6-4464-AD87-0DCA801DC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290"/>
            <a:ext cx="9144000" cy="5486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9C13FB1-07B4-447C-AC42-70C8CB344794}"/>
              </a:ext>
            </a:extLst>
          </p:cNvPr>
          <p:cNvSpPr/>
          <p:nvPr/>
        </p:nvSpPr>
        <p:spPr>
          <a:xfrm>
            <a:off x="2098053" y="1910175"/>
            <a:ext cx="201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 ТЕБЯ ЗОВУТ?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125FC04-7430-4A92-A0B7-1364E48191FB}"/>
              </a:ext>
            </a:extLst>
          </p:cNvPr>
          <p:cNvSpPr/>
          <p:nvPr/>
        </p:nvSpPr>
        <p:spPr>
          <a:xfrm>
            <a:off x="2098053" y="5225967"/>
            <a:ext cx="201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КАКОГО ЧИСЛА У ТЕБЯ ДЕНЬ РОЖДЕНИЯ?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D56B64F-7E09-4DF0-96EB-0D0C2712368B}"/>
              </a:ext>
            </a:extLst>
          </p:cNvPr>
          <p:cNvSpPr/>
          <p:nvPr/>
        </p:nvSpPr>
        <p:spPr>
          <a:xfrm>
            <a:off x="2098053" y="3607301"/>
            <a:ext cx="201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СКОЛЬКО ТЕБЕ ЛЕТ?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7A9D272-7ADB-4463-BCBF-8D09082C0E19}"/>
              </a:ext>
            </a:extLst>
          </p:cNvPr>
          <p:cNvSpPr/>
          <p:nvPr/>
        </p:nvSpPr>
        <p:spPr>
          <a:xfrm>
            <a:off x="5032859" y="1802453"/>
            <a:ext cx="201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КАКОЙ У ТЕБЯ НОМЕР ТЕЛЕФОНА?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11E7E22-D5D4-45B1-816F-BAEC9F1895B8}"/>
              </a:ext>
            </a:extLst>
          </p:cNvPr>
          <p:cNvSpPr/>
          <p:nvPr/>
        </p:nvSpPr>
        <p:spPr>
          <a:xfrm>
            <a:off x="5032859" y="3499580"/>
            <a:ext cx="2289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КАКОМ КЛАССЕ И КАКОЙ ШКОЛЕ ТЫ УЧИШЬСЯ?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DAB2B4-BDB1-4EB8-AC64-36ED1A9F624B}"/>
              </a:ext>
            </a:extLst>
          </p:cNvPr>
          <p:cNvSpPr/>
          <p:nvPr/>
        </p:nvSpPr>
        <p:spPr>
          <a:xfrm>
            <a:off x="5032859" y="5333689"/>
            <a:ext cx="2289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ТЫ ЖИВЕШЬ?</a:t>
            </a:r>
          </a:p>
        </p:txBody>
      </p:sp>
    </p:spTree>
    <p:extLst>
      <p:ext uri="{BB962C8B-B14F-4D97-AF65-F5344CB8AC3E}">
        <p14:creationId xmlns="" xmlns:p14="http://schemas.microsoft.com/office/powerpoint/2010/main" val="989876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C8E45A-DF61-4BD2-817B-2699978BB5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75" y="1811459"/>
            <a:ext cx="9721080" cy="35022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1DB97D-3804-4B01-B6ED-562EC641D128}"/>
              </a:ext>
            </a:extLst>
          </p:cNvPr>
          <p:cNvSpPr/>
          <p:nvPr/>
        </p:nvSpPr>
        <p:spPr>
          <a:xfrm>
            <a:off x="107504" y="2468845"/>
            <a:ext cx="5743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AB018"/>
                </a:solidFill>
                <a:latin typeface="Arial Narrow" panose="020B0606020202030204" pitchFamily="34" charset="0"/>
              </a:rPr>
              <a:t>СПЕЦИАЛЬНЫЕ ПЕРСОНАЛЬНЫЕ ДАННЫЕ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A92214B-9CB0-4D32-A313-B4110B9147FB}"/>
              </a:ext>
            </a:extLst>
          </p:cNvPr>
          <p:cNvSpPr/>
          <p:nvPr/>
        </p:nvSpPr>
        <p:spPr>
          <a:xfrm>
            <a:off x="388115" y="293051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Расовая или национальная принадлежность, политические взгляды, религиозные или философские убеждения, состояние здоровья и пр.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58D6791-2BE5-43AC-90B8-668350E401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1825"/>
            <a:ext cx="9144000" cy="216894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0205B24-09CB-40A5-B086-6B9143FAE19E}"/>
              </a:ext>
            </a:extLst>
          </p:cNvPr>
          <p:cNvSpPr/>
          <p:nvPr/>
        </p:nvSpPr>
        <p:spPr>
          <a:xfrm>
            <a:off x="107504" y="4940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9AA2"/>
                </a:solidFill>
                <a:latin typeface="Arial Narrow" panose="020B0606020202030204" pitchFamily="34" charset="0"/>
              </a:rPr>
              <a:t>БИОМЕТРИЧЕСКИЕ ПЕРСОНАЛЬНЫЕ ДАННЫЕ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69CE218-E292-4A99-9451-22132B4EC7D6}"/>
              </a:ext>
            </a:extLst>
          </p:cNvPr>
          <p:cNvSpPr/>
          <p:nvPr/>
        </p:nvSpPr>
        <p:spPr>
          <a:xfrm>
            <a:off x="316346" y="1141293"/>
            <a:ext cx="698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Отпечаток пальца, рисунок радужной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оболочки глаза, код ДНК, слепок голоса и пр.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87DAAFD-B9B3-41CF-B950-C96C6A565D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84707"/>
            <a:ext cx="1023464" cy="20870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6AC140C-0384-4080-B2DD-038055BA1C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865819"/>
            <a:ext cx="1656412" cy="16903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2453C24-6463-42AC-B283-DED4BECD0CD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1" y="4221088"/>
            <a:ext cx="9361041" cy="267421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D449D6E-9729-4489-A934-1C56EB7AFCC7}"/>
              </a:ext>
            </a:extLst>
          </p:cNvPr>
          <p:cNvSpPr/>
          <p:nvPr/>
        </p:nvSpPr>
        <p:spPr>
          <a:xfrm>
            <a:off x="178974" y="4468726"/>
            <a:ext cx="5536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E4024"/>
                </a:solidFill>
                <a:latin typeface="Arial Narrow" panose="020B0606020202030204" pitchFamily="34" charset="0"/>
              </a:rPr>
              <a:t>ОБЩИЕ ПЕРСОНАЛЬНЫЕ </a:t>
            </a:r>
            <a:r>
              <a:rPr lang="ru-RU" sz="2400" b="1" dirty="0">
                <a:solidFill>
                  <a:srgbClr val="EE4024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83F9062-773A-4F68-913A-FA70D2DEF52D}"/>
              </a:ext>
            </a:extLst>
          </p:cNvPr>
          <p:cNvSpPr/>
          <p:nvPr/>
        </p:nvSpPr>
        <p:spPr>
          <a:xfrm>
            <a:off x="388115" y="4958030"/>
            <a:ext cx="6776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Фамилия, имя, отчество, дата рождения,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место рождения, место жительства,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номер телефона, адрес электронной почты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B219396-F870-4CA7-B41A-C56D650AD6B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4982627"/>
            <a:ext cx="1075532" cy="108707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4D5E6AE-3395-4353-9743-0DAFE0FE53C0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DFCF434-3BFC-4CBA-9F08-664B332FCD4D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242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1" y="531284"/>
            <a:ext cx="8450263" cy="32008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endParaRPr lang="ru-RU" altLang="ru-RU" b="1" u="sng" dirty="0">
              <a:solidFill>
                <a:schemeClr val="hlink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0070C0"/>
                </a:solidFill>
              </a:rPr>
              <a:t>НАБОР ЦИФР КАК ПЕРСОНАЛЬНЫЕ ДАННЫЕ:</a:t>
            </a:r>
            <a:endParaRPr lang="ru-RU" altLang="ru-RU" sz="2400" b="1" dirty="0">
              <a:solidFill>
                <a:srgbClr val="0070C0"/>
              </a:solidFill>
            </a:endParaRPr>
          </a:p>
          <a:p>
            <a:r>
              <a:rPr lang="ru-RU" altLang="ru-RU" sz="2400" b="1" i="1" dirty="0">
                <a:solidFill>
                  <a:schemeClr val="bg1"/>
                </a:solidFill>
              </a:rPr>
              <a:t>- номер и серия паспорта, </a:t>
            </a:r>
          </a:p>
          <a:p>
            <a:r>
              <a:rPr lang="ru-RU" altLang="ru-RU" sz="2400" b="1" i="1" dirty="0">
                <a:solidFill>
                  <a:schemeClr val="bg1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 dirty="0">
                <a:solidFill>
                  <a:schemeClr val="bg1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 dirty="0">
                <a:solidFill>
                  <a:schemeClr val="bg1"/>
                </a:solidFill>
              </a:rPr>
              <a:t>- номер банковского счета, </a:t>
            </a:r>
          </a:p>
          <a:p>
            <a:r>
              <a:rPr lang="ru-RU" altLang="ru-RU" sz="2400" b="1" i="1" dirty="0">
                <a:solidFill>
                  <a:schemeClr val="bg1"/>
                </a:solidFill>
              </a:rPr>
              <a:t>- номер банковской карты.</a:t>
            </a:r>
            <a:endParaRPr lang="ru-RU" altLang="ru-RU" sz="2400" b="1" dirty="0">
              <a:solidFill>
                <a:schemeClr val="bg1"/>
              </a:solidFill>
            </a:endParaRPr>
          </a:p>
          <a:p>
            <a:r>
              <a:rPr lang="ru-RU" altLang="ru-RU" sz="16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288" y="3814234"/>
            <a:ext cx="3178175" cy="272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4" y="457200"/>
            <a:ext cx="8091487" cy="865717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err="1" smtClean="0">
                <a:solidFill>
                  <a:srgbClr val="004A97"/>
                </a:solidFill>
                <a:latin typeface="Arial" charset="0"/>
              </a:rPr>
              <a:t>Big</a:t>
            </a:r>
            <a:r>
              <a:rPr lang="ru-RU" altLang="ru-RU" sz="2400" b="1" dirty="0" smtClean="0">
                <a:solidFill>
                  <a:srgbClr val="004A97"/>
                </a:solidFill>
                <a:latin typeface="Arial" charset="0"/>
              </a:rPr>
              <a:t> </a:t>
            </a:r>
            <a:r>
              <a:rPr lang="ru-RU" altLang="ru-RU" sz="2400" b="1" dirty="0" err="1" smtClean="0">
                <a:solidFill>
                  <a:srgbClr val="004A97"/>
                </a:solidFill>
                <a:latin typeface="Arial" charset="0"/>
              </a:rPr>
              <a:t>Data</a:t>
            </a:r>
            <a:r>
              <a:rPr lang="ru-RU" altLang="ru-RU" sz="2400" b="1" dirty="0" smtClean="0">
                <a:solidFill>
                  <a:srgbClr val="004A97"/>
                </a:solidFill>
                <a:latin typeface="Arial" charset="0"/>
              </a:rPr>
              <a:t>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dirty="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dirty="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2091268"/>
            <a:ext cx="3657600" cy="277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456267"/>
            <a:ext cx="4506913" cy="47942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000" b="1" dirty="0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000" b="1" dirty="0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 dirty="0">
                <a:solidFill>
                  <a:schemeClr val="tx2"/>
                </a:solidFill>
              </a:rPr>
              <a:t>		</a:t>
            </a:r>
            <a:endParaRPr lang="ru-RU" altLang="ru-RU" sz="8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1" y="3471334"/>
            <a:ext cx="8353425" cy="27072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20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20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20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6" y="893234"/>
            <a:ext cx="3400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75167"/>
            <a:ext cx="8229600" cy="7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414867"/>
            <a:ext cx="7048500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sz="2800" b="1" dirty="0" err="1">
                <a:solidFill>
                  <a:srgbClr val="004A97"/>
                </a:solidFill>
              </a:rPr>
              <a:t>Кибербуллинг</a:t>
            </a:r>
            <a:r>
              <a:rPr lang="ru-RU" altLang="ru-RU" sz="2800" b="1" dirty="0">
                <a:solidFill>
                  <a:srgbClr val="004A97"/>
                </a:solidFill>
              </a:rPr>
              <a:t> или Интернет-травля</a:t>
            </a:r>
            <a:endParaRPr lang="ru-RU" altLang="ru-RU" sz="2800" b="1" dirty="0">
              <a:solidFill>
                <a:srgbClr val="004A9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6356351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8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1" y="152400"/>
            <a:ext cx="8501063" cy="3238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charset="0"/>
              </a:rPr>
              <a:t>Как общаться в Сети?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429684"/>
          <a:ext cx="8281988" cy="5859357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566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0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9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476251"/>
            <a:ext cx="2730500" cy="148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1" y="3619501"/>
            <a:ext cx="194786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6" y="2042585"/>
            <a:ext cx="2530475" cy="14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8925" y="4900084"/>
            <a:ext cx="1995488" cy="131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4" y="122767"/>
          <a:ext cx="8389937" cy="6159503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49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6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6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онлайн-знакомыми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без разрешения родителей или в отсутствие взрослого человека. Если вы хотите встретиться с новым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интернет-другом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постарайтесь пойти на встречу в сопровождении взрослого, которому вы доверяете.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60976" marB="60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1889125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2736851"/>
            <a:ext cx="1073150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388" y="2690284"/>
            <a:ext cx="768350" cy="10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563" y="186267"/>
            <a:ext cx="1543050" cy="13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9576" y="3788834"/>
            <a:ext cx="1844675" cy="92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275" y="4828117"/>
            <a:ext cx="1398588" cy="136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5451" y="4811185"/>
            <a:ext cx="1819275" cy="14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618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2090</TotalTime>
  <Words>616</Words>
  <Application>Microsoft Office PowerPoint</Application>
  <PresentationFormat>Экран (4:3)</PresentationFormat>
  <Paragraphs>83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 ПЕРСОНАЛЬНЫХ ДАННЫХ (заставка: класс в виде цифровой сферы в разрезе, висит доска, у доски стоит Инспектор и ребенок с гаджетом)</dc:title>
  <dc:creator>Емуранова Ольга</dc:creator>
  <cp:lastModifiedBy>Балданова</cp:lastModifiedBy>
  <cp:revision>151</cp:revision>
  <dcterms:created xsi:type="dcterms:W3CDTF">2018-05-17T08:42:44Z</dcterms:created>
  <dcterms:modified xsi:type="dcterms:W3CDTF">2023-02-13T03:53:23Z</dcterms:modified>
</cp:coreProperties>
</file>